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85" r:id="rId2"/>
    <p:sldId id="298" r:id="rId3"/>
    <p:sldId id="256" r:id="rId4"/>
    <p:sldId id="327" r:id="rId5"/>
    <p:sldId id="258" r:id="rId6"/>
    <p:sldId id="343" r:id="rId7"/>
    <p:sldId id="286" r:id="rId8"/>
    <p:sldId id="287" r:id="rId9"/>
    <p:sldId id="328" r:id="rId10"/>
    <p:sldId id="329" r:id="rId11"/>
    <p:sldId id="260" r:id="rId12"/>
    <p:sldId id="289" r:id="rId13"/>
    <p:sldId id="288" r:id="rId14"/>
    <p:sldId id="290" r:id="rId15"/>
    <p:sldId id="261" r:id="rId16"/>
    <p:sldId id="262" r:id="rId17"/>
    <p:sldId id="263" r:id="rId18"/>
    <p:sldId id="264" r:id="rId19"/>
    <p:sldId id="330" r:id="rId20"/>
    <p:sldId id="265" r:id="rId21"/>
    <p:sldId id="292" r:id="rId22"/>
    <p:sldId id="331" r:id="rId23"/>
    <p:sldId id="266" r:id="rId24"/>
    <p:sldId id="293" r:id="rId25"/>
    <p:sldId id="296" r:id="rId26"/>
    <p:sldId id="344" r:id="rId27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66CCFF"/>
    <a:srgbClr val="66FF33"/>
    <a:srgbClr val="FF0066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1243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-60" y="135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3248F8-DFBF-4CE5-8C52-D21E3C20E8BE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7147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1A247-41E5-48C0-9EF5-404838F10E47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20484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60190-002D-4F07-9059-2E2B256365CC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4324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FC093-CA7B-4B12-BAA7-205FA559578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1676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46C00E-A854-43C4-A020-2CC31C98488D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071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8AF49E-0FE0-4031-9AF8-AB38C3B85BC0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858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6F565-BB7E-42CE-93E0-61CC67CF8148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1925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DBC00-C8CC-4E1D-9AD5-9E98BA99D3F1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9717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5A749-7D8D-43D9-9D4A-A289B746800F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9915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3CBC5-CDB3-49CF-B645-C82CC27D9D0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2057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5ECBD-C910-4CC9-976B-4E228FE8C516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8299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أنماط النص الرئيسي</a:t>
            </a:r>
          </a:p>
          <a:p>
            <a:pPr lvl="1"/>
            <a:r>
              <a:rPr lang="ar-SA" altLang="en-US" smtClean="0"/>
              <a:t>المستوى الثاني</a:t>
            </a:r>
          </a:p>
          <a:p>
            <a:pPr lvl="2"/>
            <a:r>
              <a:rPr lang="ar-SA" altLang="en-US" smtClean="0"/>
              <a:t>المستوى الثالث</a:t>
            </a:r>
          </a:p>
          <a:p>
            <a:pPr lvl="3"/>
            <a:r>
              <a:rPr lang="ar-SA" altLang="en-US" smtClean="0"/>
              <a:t>المستوى الرابع</a:t>
            </a:r>
          </a:p>
          <a:p>
            <a:pPr lvl="4"/>
            <a:r>
              <a:rPr lang="ar-SA" altLang="en-US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cs typeface="+mn-cs"/>
              </a:defRPr>
            </a:lvl1pPr>
          </a:lstStyle>
          <a:p>
            <a:fld id="{F90E94D4-3E81-4E15-ACF4-D4580F0886F7}" type="slidenum">
              <a:rPr lang="ar-SA" altLang="en-US"/>
              <a:pPr/>
              <a:t>‹#›</a:t>
            </a:fld>
            <a:endParaRPr lang="en-US" alt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3076"/>
          <p:cNvSpPr txBox="1">
            <a:spLocks noChangeArrowheads="1"/>
          </p:cNvSpPr>
          <p:nvPr/>
        </p:nvSpPr>
        <p:spPr bwMode="auto">
          <a:xfrm>
            <a:off x="1331913" y="1989138"/>
            <a:ext cx="6696075" cy="40544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legacyObliqueTopRight"/>
            <a:lightRig rig="legacyFlat3" dir="l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400">
                <a:cs typeface="Monotype Koufi" pitchFamily="2" charset="-78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ar-SA" altLang="en-US" sz="7200">
                <a:solidFill>
                  <a:srgbClr val="FF6600"/>
                </a:solidFill>
                <a:cs typeface="Monotype Koufi" pitchFamily="2" charset="-78"/>
              </a:rPr>
              <a:t>(( المـــــــــــــــــــادة ))</a:t>
            </a:r>
          </a:p>
          <a:p>
            <a:pPr algn="ctr">
              <a:spcBef>
                <a:spcPct val="50000"/>
              </a:spcBef>
            </a:pPr>
            <a:endParaRPr lang="en-US" altLang="en-US" sz="7200">
              <a:solidFill>
                <a:srgbClr val="FF6600"/>
              </a:solidFill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ext Box 3"/>
          <p:cNvSpPr txBox="1">
            <a:spLocks noChangeArrowheads="1"/>
          </p:cNvSpPr>
          <p:nvPr/>
        </p:nvSpPr>
        <p:spPr bwMode="auto">
          <a:xfrm>
            <a:off x="685800" y="2159000"/>
            <a:ext cx="78486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 اجراء بعض التجارب البسيطة لتوضيح الفرق بين طريقة الفصل الفيزيائية وطريقة الفصل الكيميائية  منها : فصل الملح عن الماء باستخدام عملية التسخين ، فصل الرمل عن الماء باستخدام عملية الترشيح ، فصل خليط من مسحوق الكبريت وبرادة الحديد باستخدام المغناطيس  .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76804" name="WordArt 4" descr="كيس ورق"/>
          <p:cNvSpPr>
            <a:spLocks noChangeArrowheads="1" noChangeShapeType="1" noTextEdit="1"/>
          </p:cNvSpPr>
          <p:nvPr/>
        </p:nvSpPr>
        <p:spPr bwMode="auto">
          <a:xfrm>
            <a:off x="2514600" y="762000"/>
            <a:ext cx="449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JO" sz="3600" kern="10">
                <a:ln w="47625">
                  <a:solidFill>
                    <a:srgbClr val="FF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cs typeface="Times New Roman" panose="02020603050405020304" pitchFamily="18" charset="0"/>
              </a:rPr>
              <a:t>  نشاط مقترح</a:t>
            </a:r>
            <a:endParaRPr lang="en-US" sz="3600" kern="10">
              <a:ln w="47625">
                <a:solidFill>
                  <a:srgbClr val="FF66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514600" y="1050925"/>
            <a:ext cx="3352800" cy="7016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  أشكال المادة</a:t>
            </a:r>
            <a:endParaRPr lang="en-US" altLang="en-US" sz="4000">
              <a:cs typeface="Monotype Koufi" pitchFamily="2" charset="-78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486400" y="3336925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 b="1">
                <a:solidFill>
                  <a:srgbClr val="FFFF00"/>
                </a:solidFill>
                <a:cs typeface="AL-Mohanad Bold" pitchFamily="10" charset="0"/>
              </a:rPr>
              <a:t> العنصر</a:t>
            </a:r>
            <a:endParaRPr lang="en-US" altLang="en-US" sz="40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235325" y="5470525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 b="1">
                <a:solidFill>
                  <a:srgbClr val="FFFF00"/>
                </a:solidFill>
                <a:cs typeface="AL-Mohanad Bold" pitchFamily="10" charset="0"/>
              </a:rPr>
              <a:t> المركب</a:t>
            </a:r>
            <a:endParaRPr lang="en-US" altLang="en-US" sz="40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838200" y="3336925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 b="1">
                <a:solidFill>
                  <a:srgbClr val="FFFF00"/>
                </a:solidFill>
                <a:cs typeface="AL-Mohanad Bold" pitchFamily="10" charset="0"/>
              </a:rPr>
              <a:t> المخلوط</a:t>
            </a:r>
            <a:endParaRPr lang="en-US" altLang="en-US" sz="4000" b="1">
              <a:solidFill>
                <a:srgbClr val="FFFF00"/>
              </a:solidFill>
              <a:cs typeface="AL-Mohanad Bold" pitchFamily="10" charset="0"/>
            </a:endParaRPr>
          </a:p>
        </p:txBody>
      </p:sp>
      <p:grpSp>
        <p:nvGrpSpPr>
          <p:cNvPr id="6160" name="Group 16"/>
          <p:cNvGrpSpPr>
            <a:grpSpLocks/>
          </p:cNvGrpSpPr>
          <p:nvPr/>
        </p:nvGrpSpPr>
        <p:grpSpPr bwMode="auto">
          <a:xfrm>
            <a:off x="1828800" y="1828800"/>
            <a:ext cx="4648200" cy="3565525"/>
            <a:chOff x="1176" y="1018"/>
            <a:chExt cx="2928" cy="2246"/>
          </a:xfrm>
        </p:grpSpPr>
        <p:cxnSp>
          <p:nvCxnSpPr>
            <p:cNvPr id="6157" name="AutoShape 13"/>
            <p:cNvCxnSpPr>
              <a:cxnSpLocks noChangeShapeType="1"/>
              <a:stCxn id="6146" idx="2"/>
              <a:endCxn id="6147" idx="0"/>
            </p:cNvCxnSpPr>
            <p:nvPr/>
          </p:nvCxnSpPr>
          <p:spPr bwMode="auto">
            <a:xfrm rot="16200000" flipH="1">
              <a:off x="2945" y="761"/>
              <a:ext cx="902" cy="1416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58" name="AutoShape 14"/>
            <p:cNvCxnSpPr>
              <a:cxnSpLocks noChangeShapeType="1"/>
              <a:stCxn id="6146" idx="2"/>
              <a:endCxn id="6148" idx="0"/>
            </p:cNvCxnSpPr>
            <p:nvPr/>
          </p:nvCxnSpPr>
          <p:spPr bwMode="auto">
            <a:xfrm rot="5400000">
              <a:off x="1564" y="2140"/>
              <a:ext cx="2246" cy="2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59" name="AutoShape 15"/>
            <p:cNvCxnSpPr>
              <a:cxnSpLocks noChangeShapeType="1"/>
              <a:stCxn id="6146" idx="2"/>
              <a:endCxn id="6149" idx="0"/>
            </p:cNvCxnSpPr>
            <p:nvPr/>
          </p:nvCxnSpPr>
          <p:spPr bwMode="auto">
            <a:xfrm rot="5400000">
              <a:off x="1481" y="713"/>
              <a:ext cx="902" cy="1512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026"/>
          <p:cNvSpPr txBox="1">
            <a:spLocks noChangeArrowheads="1"/>
          </p:cNvSpPr>
          <p:nvPr/>
        </p:nvSpPr>
        <p:spPr bwMode="auto">
          <a:xfrm>
            <a:off x="762000" y="685800"/>
            <a:ext cx="73152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العنصر</a:t>
            </a:r>
          </a:p>
          <a:p>
            <a:pPr algn="just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مادة أولية لا يمكن تحليلها إلى مواد أبسط منها لا بالطرق الفيزيائية ولا بالطرق الكيميائية . 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35843" name="Text Box 1027"/>
          <p:cNvSpPr txBox="1">
            <a:spLocks noChangeArrowheads="1"/>
          </p:cNvSpPr>
          <p:nvPr/>
        </p:nvSpPr>
        <p:spPr bwMode="auto">
          <a:xfrm>
            <a:off x="1600200" y="5029200"/>
            <a:ext cx="5638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 b="1">
                <a:solidFill>
                  <a:srgbClr val="FF0066"/>
                </a:solidFill>
                <a:cs typeface="AL-Mohanad Bold" pitchFamily="10" charset="0"/>
              </a:rPr>
              <a:t>الأكسجين ، الكربون ، الحديد .</a:t>
            </a:r>
            <a:endParaRPr lang="en-US" altLang="en-US" sz="4000" b="1">
              <a:solidFill>
                <a:srgbClr val="FF0066"/>
              </a:solidFill>
              <a:cs typeface="AL-Mohanad Bold" pitchFamily="10" charset="0"/>
            </a:endParaRPr>
          </a:p>
        </p:txBody>
      </p:sp>
      <p:sp>
        <p:nvSpPr>
          <p:cNvPr id="35844" name="Text Box 1028"/>
          <p:cNvSpPr txBox="1">
            <a:spLocks noChangeArrowheads="1"/>
          </p:cNvSpPr>
          <p:nvPr/>
        </p:nvSpPr>
        <p:spPr bwMode="auto">
          <a:xfrm>
            <a:off x="3657600" y="388620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 مثال</a:t>
            </a:r>
            <a:endParaRPr lang="en-US" altLang="en-US" sz="3600" b="1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026"/>
          <p:cNvSpPr txBox="1">
            <a:spLocks noChangeArrowheads="1"/>
          </p:cNvSpPr>
          <p:nvPr/>
        </p:nvSpPr>
        <p:spPr bwMode="auto">
          <a:xfrm>
            <a:off x="1066800" y="838200"/>
            <a:ext cx="66294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</a:t>
            </a:r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المركب </a:t>
            </a:r>
          </a:p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مادة ناتجة من اتحاد عنصرين أو أكثر  بينهما اتحاداً كيميائياً . 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34819" name="Text Box 1027"/>
          <p:cNvSpPr txBox="1">
            <a:spLocks noChangeArrowheads="1"/>
          </p:cNvSpPr>
          <p:nvPr/>
        </p:nvSpPr>
        <p:spPr bwMode="auto">
          <a:xfrm>
            <a:off x="3810000" y="3429000"/>
            <a:ext cx="1600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 b="1">
                <a:solidFill>
                  <a:schemeClr val="bg1"/>
                </a:solidFill>
                <a:cs typeface="AL-Mohanad Bold" pitchFamily="10" charset="0"/>
              </a:rPr>
              <a:t> مثال</a:t>
            </a:r>
            <a:endParaRPr lang="en-US" altLang="en-US" sz="4000" b="1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34820" name="Text Box 1028"/>
          <p:cNvSpPr txBox="1">
            <a:spLocks noChangeArrowheads="1"/>
          </p:cNvSpPr>
          <p:nvPr/>
        </p:nvSpPr>
        <p:spPr bwMode="auto">
          <a:xfrm>
            <a:off x="2590800" y="4572000"/>
            <a:ext cx="4114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الماء ، الملح ، السكر .</a:t>
            </a:r>
            <a:endParaRPr lang="en-US" altLang="en-US" sz="4000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026"/>
          <p:cNvSpPr txBox="1">
            <a:spLocks noChangeArrowheads="1"/>
          </p:cNvSpPr>
          <p:nvPr/>
        </p:nvSpPr>
        <p:spPr bwMode="auto">
          <a:xfrm>
            <a:off x="1219200" y="838200"/>
            <a:ext cx="60960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 المخلوط</a:t>
            </a: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مزيج من مادتين أو أكثر مجتمعة مع بعضها دون اتحاد كيميائي . 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36867" name="Text Box 1027"/>
          <p:cNvSpPr txBox="1">
            <a:spLocks noChangeArrowheads="1"/>
          </p:cNvSpPr>
          <p:nvPr/>
        </p:nvSpPr>
        <p:spPr bwMode="auto">
          <a:xfrm>
            <a:off x="3657600" y="3200400"/>
            <a:ext cx="1600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 b="1">
                <a:solidFill>
                  <a:schemeClr val="bg1"/>
                </a:solidFill>
                <a:cs typeface="AL-Mohanad Bold" pitchFamily="10" charset="0"/>
              </a:rPr>
              <a:t> مثال</a:t>
            </a:r>
            <a:endParaRPr lang="en-US" altLang="en-US" sz="4000" b="1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36868" name="Text Box 1028"/>
          <p:cNvSpPr txBox="1">
            <a:spLocks noChangeArrowheads="1"/>
          </p:cNvSpPr>
          <p:nvPr/>
        </p:nvSpPr>
        <p:spPr bwMode="auto">
          <a:xfrm>
            <a:off x="1828800" y="4267200"/>
            <a:ext cx="5105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الهواء ، الأكسجين في الماء ، ملح وسكر .</a:t>
            </a:r>
            <a:endParaRPr lang="en-US" altLang="en-US" sz="4000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352800" y="609600"/>
            <a:ext cx="2667000" cy="7016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العناصر</a:t>
            </a:r>
            <a:endParaRPr lang="en-US" altLang="en-US" sz="4000">
              <a:cs typeface="Monotype Koufi" pitchFamily="2" charset="-78"/>
            </a:endParaRPr>
          </a:p>
        </p:txBody>
      </p:sp>
      <p:grpSp>
        <p:nvGrpSpPr>
          <p:cNvPr id="7186" name="Group 18"/>
          <p:cNvGrpSpPr>
            <a:grpSpLocks/>
          </p:cNvGrpSpPr>
          <p:nvPr/>
        </p:nvGrpSpPr>
        <p:grpSpPr bwMode="auto">
          <a:xfrm>
            <a:off x="381000" y="1600200"/>
            <a:ext cx="8686800" cy="579438"/>
            <a:chOff x="240" y="1008"/>
            <a:chExt cx="5472" cy="365"/>
          </a:xfrm>
        </p:grpSpPr>
        <p:sp>
          <p:nvSpPr>
            <p:cNvPr id="7171" name="Text Box 3"/>
            <p:cNvSpPr txBox="1">
              <a:spLocks noChangeArrowheads="1"/>
            </p:cNvSpPr>
            <p:nvPr/>
          </p:nvSpPr>
          <p:spPr bwMode="auto">
            <a:xfrm>
              <a:off x="240" y="1008"/>
              <a:ext cx="53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الوحدة الأساسية البسيطة ( الأولية ) التي تتألف منها كل المواد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7179" name="Picture 11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4" y="1091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185" name="Group 17"/>
          <p:cNvGrpSpPr>
            <a:grpSpLocks/>
          </p:cNvGrpSpPr>
          <p:nvPr/>
        </p:nvGrpSpPr>
        <p:grpSpPr bwMode="auto">
          <a:xfrm>
            <a:off x="685800" y="2514600"/>
            <a:ext cx="8229600" cy="579438"/>
            <a:chOff x="432" y="1584"/>
            <a:chExt cx="5184" cy="365"/>
          </a:xfrm>
        </p:grpSpPr>
        <p:sp>
          <p:nvSpPr>
            <p:cNvPr id="7172" name="Text Box 4"/>
            <p:cNvSpPr txBox="1">
              <a:spLocks noChangeArrowheads="1"/>
            </p:cNvSpPr>
            <p:nvPr/>
          </p:nvSpPr>
          <p:spPr bwMode="auto">
            <a:xfrm>
              <a:off x="432" y="1584"/>
              <a:ext cx="49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تتألف بعض العناصر من ذرات  والبعض الآخر من جزيئات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7180" name="Picture 12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" y="1656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184" name="Group 16"/>
          <p:cNvGrpSpPr>
            <a:grpSpLocks/>
          </p:cNvGrpSpPr>
          <p:nvPr/>
        </p:nvGrpSpPr>
        <p:grpSpPr bwMode="auto">
          <a:xfrm>
            <a:off x="152400" y="3429000"/>
            <a:ext cx="8991600" cy="1066800"/>
            <a:chOff x="96" y="2160"/>
            <a:chExt cx="5664" cy="672"/>
          </a:xfrm>
        </p:grpSpPr>
        <p:sp>
          <p:nvSpPr>
            <p:cNvPr id="7173" name="Text Box 5"/>
            <p:cNvSpPr txBox="1">
              <a:spLocks noChangeArrowheads="1"/>
            </p:cNvSpPr>
            <p:nvPr/>
          </p:nvSpPr>
          <p:spPr bwMode="auto">
            <a:xfrm>
              <a:off x="96" y="2160"/>
              <a:ext cx="5520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الحديد عنصر يتألف من ذرات بينما النيتروجين يتألف من جزيئات </a:t>
              </a:r>
              <a:r>
                <a:rPr lang="en-US" altLang="en-US" sz="3200">
                  <a:solidFill>
                    <a:schemeClr val="bg1"/>
                  </a:solidFill>
                  <a:cs typeface="AL-Mohanad Bold" pitchFamily="10" charset="0"/>
                </a:rPr>
                <a:t>  </a:t>
              </a: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ثنائية الذرة وغاز الأوزون يتألف من جزيئات ثلاثية الذرة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7181" name="Picture 13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2" y="2256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183" name="Group 15"/>
          <p:cNvGrpSpPr>
            <a:grpSpLocks/>
          </p:cNvGrpSpPr>
          <p:nvPr/>
        </p:nvGrpSpPr>
        <p:grpSpPr bwMode="auto">
          <a:xfrm>
            <a:off x="990600" y="4953000"/>
            <a:ext cx="7543800" cy="1066800"/>
            <a:chOff x="624" y="3120"/>
            <a:chExt cx="4752" cy="672"/>
          </a:xfrm>
        </p:grpSpPr>
        <p:sp>
          <p:nvSpPr>
            <p:cNvPr id="7174" name="Text Box 6"/>
            <p:cNvSpPr txBox="1">
              <a:spLocks noChangeArrowheads="1"/>
            </p:cNvSpPr>
            <p:nvPr/>
          </p:nvSpPr>
          <p:spPr bwMode="auto">
            <a:xfrm>
              <a:off x="624" y="3120"/>
              <a:ext cx="4464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عدد العناصر المعروفة اليوم حوالي 109 عنصر، جمعت في جدول عرف بالجدول الدوري الحديث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7182" name="Picture 14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8" y="3192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حما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28688"/>
            <a:ext cx="882015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581400" y="533400"/>
            <a:ext cx="2286000" cy="7016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المركبات </a:t>
            </a:r>
            <a:endParaRPr lang="en-US" altLang="en-US" sz="4000">
              <a:cs typeface="Monotype Koufi" pitchFamily="2" charset="-78"/>
            </a:endParaRPr>
          </a:p>
        </p:txBody>
      </p:sp>
      <p:grpSp>
        <p:nvGrpSpPr>
          <p:cNvPr id="9229" name="Group 13"/>
          <p:cNvGrpSpPr>
            <a:grpSpLocks/>
          </p:cNvGrpSpPr>
          <p:nvPr/>
        </p:nvGrpSpPr>
        <p:grpSpPr bwMode="auto">
          <a:xfrm>
            <a:off x="609600" y="1524000"/>
            <a:ext cx="8077200" cy="1066800"/>
            <a:chOff x="384" y="960"/>
            <a:chExt cx="5088" cy="672"/>
          </a:xfrm>
        </p:grpSpPr>
        <p:sp>
          <p:nvSpPr>
            <p:cNvPr id="9219" name="Text Box 3"/>
            <p:cNvSpPr txBox="1">
              <a:spLocks noChangeArrowheads="1"/>
            </p:cNvSpPr>
            <p:nvPr/>
          </p:nvSpPr>
          <p:spPr bwMode="auto">
            <a:xfrm>
              <a:off x="384" y="960"/>
              <a:ext cx="5040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المركب مادة ناتجة من اتحاد عنصرين أو أكثر اتحاداً كيميائياً ( تفاعل كيميائي ).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9224" name="Picture 8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1032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230" name="Group 14"/>
          <p:cNvGrpSpPr>
            <a:grpSpLocks/>
          </p:cNvGrpSpPr>
          <p:nvPr/>
        </p:nvGrpSpPr>
        <p:grpSpPr bwMode="auto">
          <a:xfrm>
            <a:off x="609600" y="3048000"/>
            <a:ext cx="8077200" cy="1066800"/>
            <a:chOff x="384" y="1920"/>
            <a:chExt cx="5088" cy="672"/>
          </a:xfrm>
        </p:grpSpPr>
        <p:sp>
          <p:nvSpPr>
            <p:cNvPr id="9220" name="Text Box 4"/>
            <p:cNvSpPr txBox="1">
              <a:spLocks noChangeArrowheads="1"/>
            </p:cNvSpPr>
            <p:nvPr/>
          </p:nvSpPr>
          <p:spPr bwMode="auto">
            <a:xfrm>
              <a:off x="384" y="1920"/>
              <a:ext cx="489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العنصرين أو العناصر المكونة للمركب تفقد خصائصها الأصلية في المركب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9225" name="Picture 9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1968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231" name="Group 15"/>
          <p:cNvGrpSpPr>
            <a:grpSpLocks/>
          </p:cNvGrpSpPr>
          <p:nvPr/>
        </p:nvGrpSpPr>
        <p:grpSpPr bwMode="auto">
          <a:xfrm>
            <a:off x="457200" y="4114800"/>
            <a:ext cx="8229600" cy="579438"/>
            <a:chOff x="288" y="2592"/>
            <a:chExt cx="5184" cy="365"/>
          </a:xfrm>
        </p:grpSpPr>
        <p:sp>
          <p:nvSpPr>
            <p:cNvPr id="9222" name="Text Box 6"/>
            <p:cNvSpPr txBox="1">
              <a:spLocks noChangeArrowheads="1"/>
            </p:cNvSpPr>
            <p:nvPr/>
          </p:nvSpPr>
          <p:spPr bwMode="auto">
            <a:xfrm>
              <a:off x="288" y="2592"/>
              <a:ext cx="475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يمكن فصل العناصر المكونة للمركب بالطرق الكيميائية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9226" name="Picture 10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2688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232" name="Group 16"/>
          <p:cNvGrpSpPr>
            <a:grpSpLocks/>
          </p:cNvGrpSpPr>
          <p:nvPr/>
        </p:nvGrpSpPr>
        <p:grpSpPr bwMode="auto">
          <a:xfrm>
            <a:off x="762000" y="5029200"/>
            <a:ext cx="7924800" cy="579438"/>
            <a:chOff x="480" y="3168"/>
            <a:chExt cx="4992" cy="365"/>
          </a:xfrm>
        </p:grpSpPr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480" y="3168"/>
              <a:ext cx="475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تتحد العناصر في المركب بنسب وزنية ثابتة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9227" name="Picture 11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3264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233" name="Group 17"/>
          <p:cNvGrpSpPr>
            <a:grpSpLocks/>
          </p:cNvGrpSpPr>
          <p:nvPr/>
        </p:nvGrpSpPr>
        <p:grpSpPr bwMode="auto">
          <a:xfrm>
            <a:off x="914400" y="5867400"/>
            <a:ext cx="7772400" cy="579438"/>
            <a:chOff x="576" y="3696"/>
            <a:chExt cx="4896" cy="365"/>
          </a:xfrm>
        </p:grpSpPr>
        <p:sp>
          <p:nvSpPr>
            <p:cNvPr id="9221" name="Text Box 5"/>
            <p:cNvSpPr txBox="1">
              <a:spLocks noChangeArrowheads="1"/>
            </p:cNvSpPr>
            <p:nvPr/>
          </p:nvSpPr>
          <p:spPr bwMode="auto">
            <a:xfrm>
              <a:off x="576" y="3696"/>
              <a:ext cx="475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تتألف المركبات دائماً من جزيئات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9228" name="Picture 12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3768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276600" y="381000"/>
            <a:ext cx="2819400" cy="7016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المخاليط</a:t>
            </a:r>
            <a:endParaRPr lang="en-US" altLang="en-US" sz="4000">
              <a:cs typeface="Monotype Koufi" pitchFamily="2" charset="-78"/>
            </a:endParaRPr>
          </a:p>
        </p:txBody>
      </p:sp>
      <p:grpSp>
        <p:nvGrpSpPr>
          <p:cNvPr id="10256" name="Group 16"/>
          <p:cNvGrpSpPr>
            <a:grpSpLocks/>
          </p:cNvGrpSpPr>
          <p:nvPr/>
        </p:nvGrpSpPr>
        <p:grpSpPr bwMode="auto">
          <a:xfrm>
            <a:off x="838200" y="1295400"/>
            <a:ext cx="7848600" cy="1066800"/>
            <a:chOff x="528" y="960"/>
            <a:chExt cx="4944" cy="672"/>
          </a:xfrm>
        </p:grpSpPr>
        <p:sp>
          <p:nvSpPr>
            <p:cNvPr id="10243" name="Text Box 3"/>
            <p:cNvSpPr txBox="1">
              <a:spLocks noChangeArrowheads="1"/>
            </p:cNvSpPr>
            <p:nvPr/>
          </p:nvSpPr>
          <p:spPr bwMode="auto">
            <a:xfrm>
              <a:off x="528" y="960"/>
              <a:ext cx="4800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مادتين أو أكثر مجتمعة مع بعضها دون حدوث تفاعل كيميائي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10251" name="Picture 11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1032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257" name="Group 17"/>
          <p:cNvGrpSpPr>
            <a:grpSpLocks/>
          </p:cNvGrpSpPr>
          <p:nvPr/>
        </p:nvGrpSpPr>
        <p:grpSpPr bwMode="auto">
          <a:xfrm>
            <a:off x="1066800" y="2362200"/>
            <a:ext cx="7620000" cy="579438"/>
            <a:chOff x="672" y="1632"/>
            <a:chExt cx="4800" cy="365"/>
          </a:xfrm>
        </p:grpSpPr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672" y="1632"/>
              <a:ext cx="48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تحتفظ المواد المكونة للمخلوط بخواصها الأصلية 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10252" name="Picture 12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1680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258" name="Group 18"/>
          <p:cNvGrpSpPr>
            <a:grpSpLocks/>
          </p:cNvGrpSpPr>
          <p:nvPr/>
        </p:nvGrpSpPr>
        <p:grpSpPr bwMode="auto">
          <a:xfrm>
            <a:off x="2438400" y="2971800"/>
            <a:ext cx="6400800" cy="579438"/>
            <a:chOff x="1536" y="2016"/>
            <a:chExt cx="4032" cy="365"/>
          </a:xfrm>
        </p:grpSpPr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1536" y="2016"/>
              <a:ext cx="403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يتكون المخلوط بخلط المواد بأي نسبة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10253" name="Picture 13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2112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259" name="Group 19"/>
          <p:cNvGrpSpPr>
            <a:grpSpLocks/>
          </p:cNvGrpSpPr>
          <p:nvPr/>
        </p:nvGrpSpPr>
        <p:grpSpPr bwMode="auto">
          <a:xfrm>
            <a:off x="609600" y="3733800"/>
            <a:ext cx="8077200" cy="579438"/>
            <a:chOff x="384" y="2496"/>
            <a:chExt cx="5088" cy="365"/>
          </a:xfrm>
        </p:grpSpPr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384" y="2496"/>
              <a:ext cx="48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يمكن فصل المواد المكونة للمخلوط بالطرق الفيزيائية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10254" name="Picture 14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2592"/>
              <a:ext cx="288" cy="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Text Box 1027"/>
          <p:cNvSpPr txBox="1">
            <a:spLocks noChangeArrowheads="1"/>
          </p:cNvSpPr>
          <p:nvPr/>
        </p:nvSpPr>
        <p:spPr bwMode="auto">
          <a:xfrm>
            <a:off x="685800" y="2112963"/>
            <a:ext cx="7848600" cy="322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90000"/>
              </a:lnSpc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عرض مجموعة من المواد ذات الأشكال المختلفة من العناصر والمركبات  والمخاليط و اتاحة الفرصة للتلاميذ للتمييز بينها .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77828" name="WordArt 1028" descr="كيس ورق"/>
          <p:cNvSpPr>
            <a:spLocks noChangeArrowheads="1" noChangeShapeType="1" noTextEdit="1"/>
          </p:cNvSpPr>
          <p:nvPr/>
        </p:nvSpPr>
        <p:spPr bwMode="auto">
          <a:xfrm>
            <a:off x="2514600" y="762000"/>
            <a:ext cx="449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JO" sz="3600" kern="10">
                <a:ln w="47625">
                  <a:solidFill>
                    <a:srgbClr val="FF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cs typeface="Times New Roman" panose="02020603050405020304" pitchFamily="18" charset="0"/>
              </a:rPr>
              <a:t>  نشاط مقترح</a:t>
            </a:r>
            <a:endParaRPr lang="en-US" sz="3600" kern="10">
              <a:ln w="47625">
                <a:solidFill>
                  <a:srgbClr val="FF66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026"/>
          <p:cNvSpPr txBox="1">
            <a:spLocks noChangeArrowheads="1"/>
          </p:cNvSpPr>
          <p:nvPr/>
        </p:nvSpPr>
        <p:spPr bwMode="auto">
          <a:xfrm>
            <a:off x="2362200" y="533400"/>
            <a:ext cx="5257800" cy="9144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0" hangingPunct="0"/>
            <a:r>
              <a:rPr lang="ar-SA" altLang="en-US" sz="5400" b="1">
                <a:cs typeface="Monotype Koufi" pitchFamily="2" charset="-78"/>
              </a:rPr>
              <a:t>مفردات العرض</a:t>
            </a:r>
            <a:endParaRPr lang="en-US" altLang="en-US" sz="5400" b="1">
              <a:cs typeface="Monotype Koufi" pitchFamily="2" charset="-78"/>
            </a:endParaRPr>
          </a:p>
        </p:txBody>
      </p:sp>
      <p:sp>
        <p:nvSpPr>
          <p:cNvPr id="45059" name="Text Box 1027"/>
          <p:cNvSpPr txBox="1">
            <a:spLocks noChangeArrowheads="1"/>
          </p:cNvSpPr>
          <p:nvPr/>
        </p:nvSpPr>
        <p:spPr bwMode="auto">
          <a:xfrm>
            <a:off x="1066800" y="1838325"/>
            <a:ext cx="6324600" cy="338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1- مفهوم المادة .</a:t>
            </a:r>
          </a:p>
          <a:p>
            <a:pPr algn="just" eaLnBrk="0" hangingPunct="0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2- خواص المادة .</a:t>
            </a:r>
          </a:p>
          <a:p>
            <a:pPr algn="just" eaLnBrk="0" hangingPunct="0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3- التغيرات التي تطرأ على المادة .</a:t>
            </a:r>
          </a:p>
          <a:p>
            <a:pPr algn="just" eaLnBrk="0" hangingPunct="0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4- أشكال المادة .</a:t>
            </a:r>
          </a:p>
          <a:p>
            <a:pPr algn="just" eaLnBrk="0" hangingPunct="0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5- الذرة والجزئ .</a:t>
            </a:r>
          </a:p>
          <a:p>
            <a:pPr algn="just" eaLnBrk="0" hangingPunct="0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6- الرموز والصيغ .</a:t>
            </a:r>
            <a:endParaRPr lang="en-US" altLang="en-US" sz="3600" b="1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2667000" y="838200"/>
            <a:ext cx="4343400" cy="7016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الذرة والجزيء</a:t>
            </a:r>
            <a:endParaRPr lang="en-US" altLang="en-US" sz="4000">
              <a:cs typeface="Monotype Koufi" pitchFamily="2" charset="-78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838200" y="2133600"/>
            <a:ext cx="7391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 </a:t>
            </a: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الذرة</a:t>
            </a: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 هي : أصغر جزء في العنصر يمكن أن يدخل في التفاعل الكيميائي دون أن ينقسم .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57200" y="4114800"/>
            <a:ext cx="8305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مثال : </a:t>
            </a:r>
            <a:r>
              <a:rPr lang="en-US" altLang="en-US" sz="4000">
                <a:solidFill>
                  <a:srgbClr val="FF0066"/>
                </a:solidFill>
                <a:cs typeface="AL-Mohanad Bold" pitchFamily="10" charset="0"/>
              </a:rPr>
              <a:t>O</a:t>
            </a: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ذرة أكسجين ، </a:t>
            </a:r>
            <a:r>
              <a:rPr lang="en-US" altLang="en-US" sz="4000">
                <a:solidFill>
                  <a:srgbClr val="FF0066"/>
                </a:solidFill>
                <a:cs typeface="AL-Mohanad Bold" pitchFamily="10" charset="0"/>
              </a:rPr>
              <a:t>C</a:t>
            </a: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ذرة كربون ،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</a:t>
            </a:r>
            <a:r>
              <a:rPr lang="en-US" altLang="en-US" sz="4000">
                <a:solidFill>
                  <a:srgbClr val="FF0066"/>
                </a:solidFill>
                <a:cs typeface="AL-Mohanad Bold" pitchFamily="10" charset="0"/>
              </a:rPr>
              <a:t>Fe</a:t>
            </a: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ذرة حديد .</a:t>
            </a:r>
            <a:endParaRPr lang="en-US" altLang="en-US" sz="4000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371600" y="1295400"/>
            <a:ext cx="64008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 الجزيء</a:t>
            </a: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 هو : أصغر جزء في المادة عنصر أو مركب تتضح فيه خواص المادة ، ويوجد على حالة انفراد.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050"/>
          <p:cNvSpPr txBox="1">
            <a:spLocks noChangeArrowheads="1"/>
          </p:cNvSpPr>
          <p:nvPr/>
        </p:nvSpPr>
        <p:spPr bwMode="auto">
          <a:xfrm>
            <a:off x="762000" y="2265363"/>
            <a:ext cx="7848600" cy="217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90000"/>
              </a:lnSpc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استخدام قطع كروية من الفلين للتمييز بين الذرة والجزيء،  وتوضيح أن الجزيئات تتكون  من ذرات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78852" name="WordArt 2052" descr="كيس ورق"/>
          <p:cNvSpPr>
            <a:spLocks noChangeArrowheads="1" noChangeShapeType="1" noTextEdit="1"/>
          </p:cNvSpPr>
          <p:nvPr/>
        </p:nvSpPr>
        <p:spPr bwMode="auto">
          <a:xfrm>
            <a:off x="2514600" y="762000"/>
            <a:ext cx="449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JO" sz="3600" kern="10">
                <a:ln w="47625">
                  <a:solidFill>
                    <a:srgbClr val="FF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cs typeface="Times New Roman" panose="02020603050405020304" pitchFamily="18" charset="0"/>
              </a:rPr>
              <a:t>  نشاط مقترح</a:t>
            </a:r>
            <a:endParaRPr lang="en-US" sz="3600" kern="10">
              <a:ln w="47625">
                <a:solidFill>
                  <a:srgbClr val="FF66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827088" y="1127125"/>
            <a:ext cx="7561262" cy="25304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8000">
                <a:solidFill>
                  <a:schemeClr val="accent2"/>
                </a:solidFill>
                <a:cs typeface="Monotype Koufi" pitchFamily="2" charset="-78"/>
              </a:rPr>
              <a:t> </a:t>
            </a:r>
            <a:r>
              <a:rPr lang="ar-SA" altLang="en-US" sz="8000">
                <a:solidFill>
                  <a:schemeClr val="accent2"/>
                </a:solidFill>
                <a:cs typeface="Monotype Koufi" pitchFamily="2" charset="-78"/>
              </a:rPr>
              <a:t>رموز العنـــــــــــاصر  والصيغ الكيميائية</a:t>
            </a:r>
            <a:endParaRPr lang="en-US" altLang="en-US" sz="8000">
              <a:solidFill>
                <a:schemeClr val="accent2"/>
              </a:solidFill>
              <a:cs typeface="Monotype Koufi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025" name="Group 89"/>
          <p:cNvGrpSpPr>
            <a:grpSpLocks/>
          </p:cNvGrpSpPr>
          <p:nvPr/>
        </p:nvGrpSpPr>
        <p:grpSpPr bwMode="auto">
          <a:xfrm>
            <a:off x="1676400" y="2120900"/>
            <a:ext cx="6096000" cy="4203700"/>
            <a:chOff x="960" y="624"/>
            <a:chExt cx="3840" cy="2648"/>
          </a:xfrm>
        </p:grpSpPr>
        <p:grpSp>
          <p:nvGrpSpPr>
            <p:cNvPr id="40024" name="Group 88"/>
            <p:cNvGrpSpPr>
              <a:grpSpLocks/>
            </p:cNvGrpSpPr>
            <p:nvPr/>
          </p:nvGrpSpPr>
          <p:grpSpPr bwMode="auto">
            <a:xfrm>
              <a:off x="960" y="624"/>
              <a:ext cx="3840" cy="2648"/>
              <a:chOff x="960" y="624"/>
              <a:chExt cx="3840" cy="2648"/>
            </a:xfrm>
          </p:grpSpPr>
          <p:sp>
            <p:nvSpPr>
              <p:cNvPr id="39947" name="Rectangle 11"/>
              <p:cNvSpPr>
                <a:spLocks noChangeArrowheads="1"/>
              </p:cNvSpPr>
              <p:nvPr/>
            </p:nvSpPr>
            <p:spPr bwMode="auto">
              <a:xfrm>
                <a:off x="960" y="1008"/>
                <a:ext cx="1920" cy="22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H</a:t>
                </a:r>
              </a:p>
              <a:p>
                <a:pPr algn="ctr"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Na</a:t>
                </a:r>
              </a:p>
              <a:p>
                <a:pPr algn="ctr"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S</a:t>
                </a:r>
              </a:p>
              <a:p>
                <a:pPr algn="ctr"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He</a:t>
                </a:r>
              </a:p>
              <a:p>
                <a:pPr algn="ctr"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Cu</a:t>
                </a:r>
              </a:p>
              <a:p>
                <a:pPr algn="ctr"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N</a:t>
                </a:r>
              </a:p>
              <a:p>
                <a:pPr algn="ctr"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F</a:t>
                </a:r>
              </a:p>
            </p:txBody>
          </p:sp>
          <p:sp>
            <p:nvSpPr>
              <p:cNvPr id="39940" name="Rectangle 4"/>
              <p:cNvSpPr>
                <a:spLocks noChangeArrowheads="1"/>
              </p:cNvSpPr>
              <p:nvPr/>
            </p:nvSpPr>
            <p:spPr bwMode="auto">
              <a:xfrm>
                <a:off x="2880" y="624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buFontTx/>
                  <a:buNone/>
                </a:pPr>
                <a:r>
                  <a:rPr lang="ar-SA" altLang="en-US" b="1">
                    <a:solidFill>
                      <a:srgbClr val="FF0066"/>
                    </a:solidFill>
                  </a:rPr>
                  <a:t>العناصر</a:t>
                </a:r>
                <a:endParaRPr lang="en-US" altLang="en-US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39939" name="Rectangle 3"/>
              <p:cNvSpPr>
                <a:spLocks noChangeArrowheads="1"/>
              </p:cNvSpPr>
              <p:nvPr/>
            </p:nvSpPr>
            <p:spPr bwMode="auto">
              <a:xfrm>
                <a:off x="960" y="624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buFontTx/>
                  <a:buNone/>
                </a:pPr>
                <a:r>
                  <a:rPr lang="ar-SA" altLang="en-US" b="1">
                    <a:solidFill>
                      <a:srgbClr val="FF0066"/>
                    </a:solidFill>
                  </a:rPr>
                  <a:t>الرموز</a:t>
                </a:r>
                <a:endParaRPr lang="en-US" altLang="en-US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39944" name="Line 8"/>
              <p:cNvSpPr>
                <a:spLocks noChangeShapeType="1"/>
              </p:cNvSpPr>
              <p:nvPr/>
            </p:nvSpPr>
            <p:spPr bwMode="auto">
              <a:xfrm>
                <a:off x="2880" y="624"/>
                <a:ext cx="0" cy="263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51" name="Line 15"/>
              <p:cNvSpPr>
                <a:spLocks noChangeShapeType="1"/>
              </p:cNvSpPr>
              <p:nvPr/>
            </p:nvSpPr>
            <p:spPr bwMode="auto">
              <a:xfrm>
                <a:off x="960" y="960"/>
                <a:ext cx="3840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41" name="Line 5"/>
              <p:cNvSpPr>
                <a:spLocks noChangeShapeType="1"/>
              </p:cNvSpPr>
              <p:nvPr/>
            </p:nvSpPr>
            <p:spPr bwMode="auto">
              <a:xfrm>
                <a:off x="960" y="624"/>
                <a:ext cx="3840" cy="0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43" name="Line 7"/>
              <p:cNvSpPr>
                <a:spLocks noChangeShapeType="1"/>
              </p:cNvSpPr>
              <p:nvPr/>
            </p:nvSpPr>
            <p:spPr bwMode="auto">
              <a:xfrm>
                <a:off x="960" y="624"/>
                <a:ext cx="0" cy="2632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45" name="Line 9"/>
              <p:cNvSpPr>
                <a:spLocks noChangeShapeType="1"/>
              </p:cNvSpPr>
              <p:nvPr/>
            </p:nvSpPr>
            <p:spPr bwMode="auto">
              <a:xfrm>
                <a:off x="4800" y="624"/>
                <a:ext cx="0" cy="2632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42" name="Line 6"/>
              <p:cNvSpPr>
                <a:spLocks noChangeShapeType="1"/>
              </p:cNvSpPr>
              <p:nvPr/>
            </p:nvSpPr>
            <p:spPr bwMode="auto">
              <a:xfrm>
                <a:off x="960" y="3256"/>
                <a:ext cx="3840" cy="0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0017" name="Text Box 81"/>
            <p:cNvSpPr txBox="1">
              <a:spLocks noChangeArrowheads="1"/>
            </p:cNvSpPr>
            <p:nvPr/>
          </p:nvSpPr>
          <p:spPr bwMode="auto">
            <a:xfrm>
              <a:off x="2976" y="1008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الهيدروجين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40018" name="Text Box 82"/>
            <p:cNvSpPr txBox="1">
              <a:spLocks noChangeArrowheads="1"/>
            </p:cNvSpPr>
            <p:nvPr/>
          </p:nvSpPr>
          <p:spPr bwMode="auto">
            <a:xfrm>
              <a:off x="2928" y="1344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الصوديوم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40019" name="Text Box 83"/>
            <p:cNvSpPr txBox="1">
              <a:spLocks noChangeArrowheads="1"/>
            </p:cNvSpPr>
            <p:nvPr/>
          </p:nvSpPr>
          <p:spPr bwMode="auto">
            <a:xfrm>
              <a:off x="2976" y="1680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الكبريت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40020" name="Text Box 84"/>
            <p:cNvSpPr txBox="1">
              <a:spLocks noChangeArrowheads="1"/>
            </p:cNvSpPr>
            <p:nvPr/>
          </p:nvSpPr>
          <p:spPr bwMode="auto">
            <a:xfrm>
              <a:off x="2928" y="1968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الهليوم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40021" name="Text Box 85"/>
            <p:cNvSpPr txBox="1">
              <a:spLocks noChangeArrowheads="1"/>
            </p:cNvSpPr>
            <p:nvPr/>
          </p:nvSpPr>
          <p:spPr bwMode="auto">
            <a:xfrm>
              <a:off x="2928" y="2304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النحاس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40022" name="Text Box 86"/>
            <p:cNvSpPr txBox="1">
              <a:spLocks noChangeArrowheads="1"/>
            </p:cNvSpPr>
            <p:nvPr/>
          </p:nvSpPr>
          <p:spPr bwMode="auto">
            <a:xfrm>
              <a:off x="2928" y="2640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النيتروجين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40023" name="Text Box 87"/>
            <p:cNvSpPr txBox="1">
              <a:spLocks noChangeArrowheads="1"/>
            </p:cNvSpPr>
            <p:nvPr/>
          </p:nvSpPr>
          <p:spPr bwMode="auto">
            <a:xfrm>
              <a:off x="2928" y="2928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الفلور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</p:grpSp>
      <p:sp>
        <p:nvSpPr>
          <p:cNvPr id="40026" name="Text Box 90"/>
          <p:cNvSpPr txBox="1">
            <a:spLocks noChangeArrowheads="1"/>
          </p:cNvSpPr>
          <p:nvPr/>
        </p:nvSpPr>
        <p:spPr bwMode="auto">
          <a:xfrm>
            <a:off x="1219200" y="457200"/>
            <a:ext cx="6934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الرموز : طريقة لتمثيل ذرات العناصر باستخدام الحروف.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37" name="Group 29"/>
          <p:cNvGrpSpPr>
            <a:grpSpLocks/>
          </p:cNvGrpSpPr>
          <p:nvPr/>
        </p:nvGrpSpPr>
        <p:grpSpPr bwMode="auto">
          <a:xfrm>
            <a:off x="1371600" y="1447800"/>
            <a:ext cx="6096000" cy="5181600"/>
            <a:chOff x="816" y="480"/>
            <a:chExt cx="3840" cy="3264"/>
          </a:xfrm>
        </p:grpSpPr>
        <p:grpSp>
          <p:nvGrpSpPr>
            <p:cNvPr id="43026" name="Group 18"/>
            <p:cNvGrpSpPr>
              <a:grpSpLocks/>
            </p:cNvGrpSpPr>
            <p:nvPr/>
          </p:nvGrpSpPr>
          <p:grpSpPr bwMode="auto">
            <a:xfrm>
              <a:off x="960" y="528"/>
              <a:ext cx="3696" cy="3087"/>
              <a:chOff x="960" y="528"/>
              <a:chExt cx="3696" cy="3087"/>
            </a:xfrm>
          </p:grpSpPr>
          <p:sp>
            <p:nvSpPr>
              <p:cNvPr id="43016" name="Rectangle 8"/>
              <p:cNvSpPr>
                <a:spLocks noChangeArrowheads="1"/>
              </p:cNvSpPr>
              <p:nvPr/>
            </p:nvSpPr>
            <p:spPr bwMode="auto">
              <a:xfrm>
                <a:off x="960" y="912"/>
                <a:ext cx="1920" cy="22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lnSpc>
                    <a:spcPct val="130000"/>
                  </a:lnSpc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H O</a:t>
                </a:r>
              </a:p>
              <a:p>
                <a:pPr algn="ctr">
                  <a:lnSpc>
                    <a:spcPct val="130000"/>
                  </a:lnSpc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NaCl</a:t>
                </a:r>
              </a:p>
              <a:p>
                <a:pPr algn="ctr">
                  <a:lnSpc>
                    <a:spcPct val="130000"/>
                  </a:lnSpc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CO</a:t>
                </a:r>
              </a:p>
              <a:p>
                <a:pPr algn="ctr">
                  <a:lnSpc>
                    <a:spcPct val="110000"/>
                  </a:lnSpc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O</a:t>
                </a:r>
              </a:p>
              <a:p>
                <a:pPr algn="ctr">
                  <a:lnSpc>
                    <a:spcPct val="110000"/>
                  </a:lnSpc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Br</a:t>
                </a:r>
              </a:p>
              <a:p>
                <a:pPr algn="ctr">
                  <a:lnSpc>
                    <a:spcPct val="130000"/>
                  </a:lnSpc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HCl</a:t>
                </a:r>
              </a:p>
              <a:p>
                <a:pPr algn="ctr">
                  <a:lnSpc>
                    <a:spcPct val="130000"/>
                  </a:lnSpc>
                  <a:buFontTx/>
                  <a:buNone/>
                </a:pPr>
                <a:r>
                  <a:rPr lang="en-US" altLang="en-US" b="1">
                    <a:solidFill>
                      <a:schemeClr val="bg1"/>
                    </a:solidFill>
                  </a:rPr>
                  <a:t>NaOH</a:t>
                </a:r>
              </a:p>
            </p:txBody>
          </p:sp>
          <p:sp>
            <p:nvSpPr>
              <p:cNvPr id="43017" name="Rectangle 9"/>
              <p:cNvSpPr>
                <a:spLocks noChangeArrowheads="1"/>
              </p:cNvSpPr>
              <p:nvPr/>
            </p:nvSpPr>
            <p:spPr bwMode="auto">
              <a:xfrm>
                <a:off x="960" y="528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buFontTx/>
                  <a:buNone/>
                </a:pPr>
                <a:r>
                  <a:rPr lang="ar-SA" altLang="en-US" b="1">
                    <a:solidFill>
                      <a:srgbClr val="FF0066"/>
                    </a:solidFill>
                  </a:rPr>
                  <a:t>الصيغة</a:t>
                </a:r>
                <a:endParaRPr lang="en-US" altLang="en-US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43018" name="Text Box 10"/>
              <p:cNvSpPr txBox="1">
                <a:spLocks noChangeArrowheads="1"/>
              </p:cNvSpPr>
              <p:nvPr/>
            </p:nvSpPr>
            <p:spPr bwMode="auto">
              <a:xfrm>
                <a:off x="1920" y="2256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43019" name="Text Box 11"/>
              <p:cNvSpPr txBox="1">
                <a:spLocks noChangeArrowheads="1"/>
              </p:cNvSpPr>
              <p:nvPr/>
            </p:nvSpPr>
            <p:spPr bwMode="auto">
              <a:xfrm>
                <a:off x="1776" y="1152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43020" name="Text Box 12"/>
              <p:cNvSpPr txBox="1">
                <a:spLocks noChangeArrowheads="1"/>
              </p:cNvSpPr>
              <p:nvPr/>
            </p:nvSpPr>
            <p:spPr bwMode="auto">
              <a:xfrm>
                <a:off x="1920" y="2592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43021" name="Text Box 13"/>
              <p:cNvSpPr txBox="1">
                <a:spLocks noChangeArrowheads="1"/>
              </p:cNvSpPr>
              <p:nvPr/>
            </p:nvSpPr>
            <p:spPr bwMode="auto">
              <a:xfrm>
                <a:off x="1968" y="1920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43022" name="Rectangle 14"/>
              <p:cNvSpPr>
                <a:spLocks noChangeArrowheads="1"/>
              </p:cNvSpPr>
              <p:nvPr/>
            </p:nvSpPr>
            <p:spPr bwMode="auto">
              <a:xfrm>
                <a:off x="2640" y="528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buFontTx/>
                  <a:buNone/>
                </a:pPr>
                <a:r>
                  <a:rPr lang="ar-SA" altLang="en-US" b="1">
                    <a:solidFill>
                      <a:srgbClr val="FF0066"/>
                    </a:solidFill>
                  </a:rPr>
                  <a:t>المادة</a:t>
                </a:r>
                <a:endParaRPr lang="en-US" altLang="en-US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43023" name="Text Box 15"/>
              <p:cNvSpPr txBox="1">
                <a:spLocks noChangeArrowheads="1"/>
              </p:cNvSpPr>
              <p:nvPr/>
            </p:nvSpPr>
            <p:spPr bwMode="auto">
              <a:xfrm>
                <a:off x="2736" y="864"/>
                <a:ext cx="1920" cy="27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 الماء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كلوريد الصوديوم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ثاني أكسيد الكربون 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غاز الأكسجين 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البروم 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حمض الكلور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هيدروكسيد الصوديوم</a:t>
                </a:r>
                <a:endParaRPr lang="en-US" altLang="en-US" sz="2800">
                  <a:solidFill>
                    <a:schemeClr val="bg1"/>
                  </a:solidFill>
                  <a:cs typeface="AL-Mohanad Bold" pitchFamily="10" charset="0"/>
                </a:endParaRPr>
              </a:p>
            </p:txBody>
          </p:sp>
        </p:grpSp>
        <p:grpSp>
          <p:nvGrpSpPr>
            <p:cNvPr id="43027" name="Group 19"/>
            <p:cNvGrpSpPr>
              <a:grpSpLocks/>
            </p:cNvGrpSpPr>
            <p:nvPr/>
          </p:nvGrpSpPr>
          <p:grpSpPr bwMode="auto">
            <a:xfrm>
              <a:off x="816" y="480"/>
              <a:ext cx="3840" cy="3264"/>
              <a:chOff x="960" y="624"/>
              <a:chExt cx="3840" cy="2648"/>
            </a:xfrm>
          </p:grpSpPr>
          <p:sp>
            <p:nvSpPr>
              <p:cNvPr id="43028" name="Rectangle 20"/>
              <p:cNvSpPr>
                <a:spLocks noChangeArrowheads="1"/>
              </p:cNvSpPr>
              <p:nvPr/>
            </p:nvSpPr>
            <p:spPr bwMode="auto">
              <a:xfrm>
                <a:off x="960" y="1008"/>
                <a:ext cx="1920" cy="22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buFontTx/>
                  <a:buNone/>
                </a:pPr>
                <a:endParaRPr lang="en-US" altLang="en-US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43029" name="Rectangle 21"/>
              <p:cNvSpPr>
                <a:spLocks noChangeArrowheads="1"/>
              </p:cNvSpPr>
              <p:nvPr/>
            </p:nvSpPr>
            <p:spPr bwMode="auto">
              <a:xfrm>
                <a:off x="2880" y="624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buFontTx/>
                  <a:buNone/>
                </a:pPr>
                <a:endParaRPr lang="en-US" altLang="en-US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43030" name="Rectangle 22"/>
              <p:cNvSpPr>
                <a:spLocks noChangeArrowheads="1"/>
              </p:cNvSpPr>
              <p:nvPr/>
            </p:nvSpPr>
            <p:spPr bwMode="auto">
              <a:xfrm>
                <a:off x="960" y="624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>
                  <a:spcBef>
                    <a:spcPct val="20000"/>
                  </a:spcBef>
                  <a:buChar char="–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>
                  <a:spcBef>
                    <a:spcPct val="20000"/>
                  </a:spcBef>
                  <a:buChar char="•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>
                  <a:spcBef>
                    <a:spcPct val="20000"/>
                  </a:spcBef>
                  <a:buChar char="–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>
                  <a:spcBef>
                    <a:spcPct val="20000"/>
                  </a:spcBef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>
                  <a:buFontTx/>
                  <a:buNone/>
                </a:pPr>
                <a:endParaRPr lang="en-US" altLang="en-US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43031" name="Line 23"/>
              <p:cNvSpPr>
                <a:spLocks noChangeShapeType="1"/>
              </p:cNvSpPr>
              <p:nvPr/>
            </p:nvSpPr>
            <p:spPr bwMode="auto">
              <a:xfrm>
                <a:off x="2880" y="624"/>
                <a:ext cx="0" cy="263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2" name="Line 24"/>
              <p:cNvSpPr>
                <a:spLocks noChangeShapeType="1"/>
              </p:cNvSpPr>
              <p:nvPr/>
            </p:nvSpPr>
            <p:spPr bwMode="auto">
              <a:xfrm>
                <a:off x="960" y="960"/>
                <a:ext cx="3840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3" name="Line 25"/>
              <p:cNvSpPr>
                <a:spLocks noChangeShapeType="1"/>
              </p:cNvSpPr>
              <p:nvPr/>
            </p:nvSpPr>
            <p:spPr bwMode="auto">
              <a:xfrm>
                <a:off x="960" y="624"/>
                <a:ext cx="3840" cy="0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4" name="Line 26"/>
              <p:cNvSpPr>
                <a:spLocks noChangeShapeType="1"/>
              </p:cNvSpPr>
              <p:nvPr/>
            </p:nvSpPr>
            <p:spPr bwMode="auto">
              <a:xfrm>
                <a:off x="960" y="624"/>
                <a:ext cx="0" cy="2632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5" name="Line 27"/>
              <p:cNvSpPr>
                <a:spLocks noChangeShapeType="1"/>
              </p:cNvSpPr>
              <p:nvPr/>
            </p:nvSpPr>
            <p:spPr bwMode="auto">
              <a:xfrm>
                <a:off x="4800" y="624"/>
                <a:ext cx="0" cy="2632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36" name="Line 28"/>
              <p:cNvSpPr>
                <a:spLocks noChangeShapeType="1"/>
              </p:cNvSpPr>
              <p:nvPr/>
            </p:nvSpPr>
            <p:spPr bwMode="auto">
              <a:xfrm>
                <a:off x="960" y="3256"/>
                <a:ext cx="3840" cy="0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3038" name="Text Box 30"/>
          <p:cNvSpPr txBox="1">
            <a:spLocks noChangeArrowheads="1"/>
          </p:cNvSpPr>
          <p:nvPr/>
        </p:nvSpPr>
        <p:spPr bwMode="auto">
          <a:xfrm>
            <a:off x="304800" y="192088"/>
            <a:ext cx="8839200" cy="102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الصيغ : طريقة لتمثيل جزيئات المادة ( عناصر ومركبات ) </a:t>
            </a:r>
          </a:p>
          <a:p>
            <a:pPr algn="ctr">
              <a:lnSpc>
                <a:spcPct val="60000"/>
              </a:lnSpc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باستخدام الرموز .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altLang="en-US" sz="8800">
                <a:solidFill>
                  <a:schemeClr val="accent1"/>
                </a:solidFill>
              </a:rPr>
              <a:t>مع تحياتي</a:t>
            </a:r>
            <a:endParaRPr lang="en-US" altLang="en-US" sz="8800">
              <a:solidFill>
                <a:schemeClr val="accent1"/>
              </a:solidFill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 altLang="en-US" sz="9600">
                <a:solidFill>
                  <a:srgbClr val="FF0066"/>
                </a:solidFill>
                <a:cs typeface="Andalus" panose="02020603050405020304" pitchFamily="18" charset="-78"/>
              </a:rPr>
              <a:t>علي صبحي محمود </a:t>
            </a:r>
            <a:endParaRPr lang="en-US" altLang="en-US" sz="9600">
              <a:solidFill>
                <a:srgbClr val="FF0066"/>
              </a:solidFill>
              <a:cs typeface="Andalus" panose="02020603050405020304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438400" y="762000"/>
            <a:ext cx="4038600" cy="852488"/>
          </a:xfrm>
          <a:prstGeom prst="rect">
            <a:avLst/>
          </a:prstGeom>
          <a:solidFill>
            <a:srgbClr val="FFFF00"/>
          </a:solidFill>
          <a:ln w="2857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800">
                <a:cs typeface="Monotype Koufi" pitchFamily="2" charset="-78"/>
              </a:rPr>
              <a:t>المادة وأشكالها</a:t>
            </a:r>
            <a:endParaRPr lang="en-US" altLang="en-US" sz="4800">
              <a:cs typeface="Monotype Koufi" pitchFamily="2" charset="-78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09600" y="1981200"/>
            <a:ext cx="7924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المادة هي : كل ما له كتلة ويشغل  حيزاً من الوسط.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581400" y="2743200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 b="1">
                <a:solidFill>
                  <a:srgbClr val="FFFF00"/>
                </a:solidFill>
                <a:cs typeface="AL-Mohanad Bold" pitchFamily="10" charset="0"/>
              </a:rPr>
              <a:t> مثـل :</a:t>
            </a:r>
            <a:endParaRPr lang="en-US" altLang="en-US" sz="40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762000" y="3505200"/>
            <a:ext cx="762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rgbClr val="FF0066"/>
                </a:solidFill>
                <a:cs typeface="AL-Mohanad Bold" pitchFamily="10" charset="0"/>
              </a:rPr>
              <a:t>الماء ، الهواء , الأشجار ، الأحجار ..........الخ </a:t>
            </a:r>
            <a:endParaRPr lang="en-US" altLang="en-US" sz="3600" b="1">
              <a:solidFill>
                <a:srgbClr val="FF0066"/>
              </a:solidFill>
              <a:cs typeface="AL-Mohanad Bold" pitchFamily="10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219200" y="4572000"/>
            <a:ext cx="7086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 قال تعالى : ( الله خالق كل شيءٍ وهو على كل شيءٍ وكيل  ) </a:t>
            </a:r>
            <a:r>
              <a:rPr lang="ar-SA" altLang="en-US" sz="2800">
                <a:solidFill>
                  <a:schemeClr val="bg1"/>
                </a:solidFill>
                <a:cs typeface="AL-Mohanad Bold" pitchFamily="10" charset="0"/>
              </a:rPr>
              <a:t>الزمر </a:t>
            </a: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62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685800" y="1993900"/>
            <a:ext cx="78486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عرض مجموعة من المواد ذات خواص مختلفة أمام الطلاب ومناقشتهم في بعض خواصها المعروفة لديهم .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1752600" y="4600575"/>
            <a:ext cx="6096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>
                <a:solidFill>
                  <a:srgbClr val="FF0066"/>
                </a:solidFill>
                <a:cs typeface="AL-Mohanad Bold" pitchFamily="10" charset="0"/>
              </a:rPr>
              <a:t>الماء ، ملح ، سكر ، قطعة فحم ، كيروسين ، فلز صوديوم ..... الخ </a:t>
            </a:r>
            <a:endParaRPr lang="en-US" altLang="en-US" sz="3600">
              <a:solidFill>
                <a:srgbClr val="FF0066"/>
              </a:solidFill>
              <a:cs typeface="AL-Mohanad Bold" pitchFamily="10" charset="0"/>
            </a:endParaRP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3200400" y="4006850"/>
            <a:ext cx="3124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 من هذه المواد :</a:t>
            </a:r>
            <a:endParaRPr lang="en-US" altLang="en-US" sz="3600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74758" name="WordArt 6" descr="كيس ورق"/>
          <p:cNvSpPr>
            <a:spLocks noChangeArrowheads="1" noChangeShapeType="1" noTextEdit="1"/>
          </p:cNvSpPr>
          <p:nvPr/>
        </p:nvSpPr>
        <p:spPr bwMode="auto">
          <a:xfrm>
            <a:off x="2514600" y="762000"/>
            <a:ext cx="449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JO" sz="3600" kern="10">
                <a:ln w="47625">
                  <a:solidFill>
                    <a:srgbClr val="FF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cs typeface="Times New Roman" panose="02020603050405020304" pitchFamily="18" charset="0"/>
              </a:rPr>
              <a:t>  نشاط مقترح</a:t>
            </a:r>
            <a:endParaRPr lang="en-US" sz="3600" kern="10">
              <a:ln w="47625">
                <a:solidFill>
                  <a:srgbClr val="FF66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828800" y="838200"/>
            <a:ext cx="5867400" cy="7016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التغيرات التي تطرأ على المادة</a:t>
            </a:r>
            <a:endParaRPr lang="en-US" altLang="en-US" sz="4000">
              <a:cs typeface="Monotype Koufi" pitchFamily="2" charset="-78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209800" y="2362200"/>
            <a:ext cx="441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altLang="en-US" sz="4000">
                <a:solidFill>
                  <a:schemeClr val="bg1"/>
                </a:solidFill>
                <a:cs typeface="AL-Mohanad Bold" pitchFamily="10" charset="0"/>
              </a:rPr>
              <a:t>هناك نوعين من التغيرات</a:t>
            </a:r>
            <a:endParaRPr lang="en-US" altLang="en-US" sz="40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953000" y="4464050"/>
            <a:ext cx="320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تغيرات فيزيائية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85800" y="4464050"/>
            <a:ext cx="320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تغيرات كيميائية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grpSp>
        <p:nvGrpSpPr>
          <p:cNvPr id="4114" name="Group 18"/>
          <p:cNvGrpSpPr>
            <a:grpSpLocks/>
          </p:cNvGrpSpPr>
          <p:nvPr/>
        </p:nvGrpSpPr>
        <p:grpSpPr bwMode="auto">
          <a:xfrm>
            <a:off x="2286000" y="3216275"/>
            <a:ext cx="4267200" cy="1127125"/>
            <a:chOff x="1440" y="1917"/>
            <a:chExt cx="2688" cy="710"/>
          </a:xfrm>
        </p:grpSpPr>
        <p:cxnSp>
          <p:nvCxnSpPr>
            <p:cNvPr id="4110" name="AutoShape 14"/>
            <p:cNvCxnSpPr>
              <a:cxnSpLocks noChangeShapeType="1"/>
            </p:cNvCxnSpPr>
            <p:nvPr/>
          </p:nvCxnSpPr>
          <p:spPr bwMode="auto">
            <a:xfrm rot="16200000" flipH="1">
              <a:off x="3101" y="1600"/>
              <a:ext cx="710" cy="13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12" name="AutoShape 16"/>
            <p:cNvCxnSpPr>
              <a:cxnSpLocks noChangeShapeType="1"/>
            </p:cNvCxnSpPr>
            <p:nvPr/>
          </p:nvCxnSpPr>
          <p:spPr bwMode="auto">
            <a:xfrm rot="5400000">
              <a:off x="1781" y="1602"/>
              <a:ext cx="662" cy="13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3188" name="WordArt 4"/>
          <p:cNvSpPr>
            <a:spLocks noChangeArrowheads="1" noChangeShapeType="1" noTextEdit="1"/>
          </p:cNvSpPr>
          <p:nvPr/>
        </p:nvSpPr>
        <p:spPr bwMode="auto">
          <a:xfrm>
            <a:off x="1042988" y="1773238"/>
            <a:ext cx="6624637" cy="2808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JO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اولاً : التغيرات الفيزيائية</a:t>
            </a:r>
            <a:endParaRPr lang="en-US" sz="3600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447800" y="685800"/>
            <a:ext cx="6172200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التغيرات الفيزيائية هي :</a:t>
            </a:r>
          </a:p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تغيرات تطرأ على المادة في الشكل والحجم ولكن تظل المادة محتفظة بمعظم خواصها الأساسية  .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3851275" y="3068638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 b="1">
                <a:solidFill>
                  <a:schemeClr val="bg1"/>
                </a:solidFill>
                <a:cs typeface="AL-Mohanad Bold" pitchFamily="10" charset="0"/>
              </a:rPr>
              <a:t> مثل</a:t>
            </a:r>
            <a:endParaRPr lang="en-US" altLang="en-US" sz="4000" b="1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2195513" y="4005263"/>
            <a:ext cx="43434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>
                <a:solidFill>
                  <a:srgbClr val="FF0066"/>
                </a:solidFill>
                <a:cs typeface="AL-Mohanad Bold" pitchFamily="10" charset="0"/>
              </a:rPr>
              <a:t>عملية الانصهار والتجمد والتكثيف والتبخر </a:t>
            </a:r>
          </a:p>
          <a:p>
            <a:pPr algn="ctr">
              <a:spcBef>
                <a:spcPct val="50000"/>
              </a:spcBef>
            </a:pPr>
            <a:r>
              <a:rPr lang="ar-SA" altLang="en-US" sz="3600">
                <a:solidFill>
                  <a:srgbClr val="FF0066"/>
                </a:solidFill>
                <a:cs typeface="AL-Mohanad Bold" pitchFamily="10" charset="0"/>
              </a:rPr>
              <a:t>كسر الزجاج ، تبخر الماء ، </a:t>
            </a:r>
          </a:p>
          <a:p>
            <a:pPr algn="ctr">
              <a:spcBef>
                <a:spcPct val="50000"/>
              </a:spcBef>
            </a:pPr>
            <a:r>
              <a:rPr lang="ar-SA" altLang="en-US" sz="3600">
                <a:solidFill>
                  <a:srgbClr val="FF0066"/>
                </a:solidFill>
                <a:cs typeface="AL-Mohanad Bold" pitchFamily="10" charset="0"/>
              </a:rPr>
              <a:t>ذوبان السكر في الماء .</a:t>
            </a:r>
            <a:endParaRPr lang="en-US" altLang="en-US" sz="3600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3851275" y="2708275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4000">
                <a:solidFill>
                  <a:schemeClr val="bg1"/>
                </a:solidFill>
                <a:cs typeface="AL-Mohanad Bold" pitchFamily="10" charset="0"/>
              </a:rPr>
              <a:t> مثل</a:t>
            </a:r>
            <a:endParaRPr lang="en-US" altLang="en-US" sz="40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1219200" y="304800"/>
            <a:ext cx="64008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التغيرات الكيميائية هي : </a:t>
            </a:r>
          </a:p>
          <a:p>
            <a:pPr algn="just">
              <a:spcBef>
                <a:spcPct val="50000"/>
              </a:spcBef>
            </a:pP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تغيرات تطرأ على المادة فتنتج مواد جديدة مختلفة في خواصها عن المادة الأصلية .</a:t>
            </a:r>
            <a:endParaRPr lang="en-US" altLang="en-US" sz="3600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2268538" y="3789363"/>
            <a:ext cx="4267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altLang="en-US" sz="3600" b="1">
                <a:solidFill>
                  <a:srgbClr val="FF0066"/>
                </a:solidFill>
                <a:cs typeface="AL-Mohanad Bold" pitchFamily="10" charset="0"/>
              </a:rPr>
              <a:t>احتراق الفحم ، فساد الحليب ، صدأ الحديد .</a:t>
            </a:r>
            <a:endParaRPr lang="en-US" altLang="en-US" sz="3600" b="1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762000" y="1600200"/>
            <a:ext cx="7772400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 إجراء بعض التجارب البسيطة لتوضيح الفرق بين التغير الفيزيائي والتغير الكيميائي ، فعلى سبيل المثال يمكن إجراء التجارب التالية :</a:t>
            </a:r>
          </a:p>
          <a:p>
            <a:pPr algn="just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ذوبان السكر في الماء ، تمزيق قطعة من الورق ، سحق قطعة من الطباشير . تبخر كمية من الماء ، احتراق قطعة من الورق  ،  احتراق شريط من المغنيسيوم وعرض مسمارين من الحديد احدهما جديد والأخر لحقه الصدأ . 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75780" name="WordArt 4" descr="كيس ورق"/>
          <p:cNvSpPr>
            <a:spLocks noChangeArrowheads="1" noChangeShapeType="1" noTextEdit="1"/>
          </p:cNvSpPr>
          <p:nvPr/>
        </p:nvSpPr>
        <p:spPr bwMode="auto">
          <a:xfrm>
            <a:off x="2514600" y="457200"/>
            <a:ext cx="449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ar-JO" sz="3600" kern="10">
                <a:ln w="47625">
                  <a:solidFill>
                    <a:srgbClr val="FF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  <a:cs typeface="Times New Roman" panose="02020603050405020304" pitchFamily="18" charset="0"/>
              </a:rPr>
              <a:t>  نشاط مقترح</a:t>
            </a:r>
            <a:endParaRPr lang="en-US" sz="3600" kern="10">
              <a:ln w="47625">
                <a:solidFill>
                  <a:srgbClr val="FF66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تصميم افتراضي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</TotalTime>
  <Words>719</Words>
  <Application>Microsoft Office PowerPoint</Application>
  <PresentationFormat>عرض على الشاشة (4:3)</PresentationFormat>
  <Paragraphs>121</Paragraphs>
  <Slides>26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26</vt:i4>
      </vt:variant>
    </vt:vector>
  </HeadingPairs>
  <TitlesOfParts>
    <vt:vector size="32" baseType="lpstr">
      <vt:lpstr>Times New Roman</vt:lpstr>
      <vt:lpstr>Andalus</vt:lpstr>
      <vt:lpstr>Akhbar MT</vt:lpstr>
      <vt:lpstr>Monotype Koufi</vt:lpstr>
      <vt:lpstr>AL-Mohanad Bold</vt:lpstr>
      <vt:lpstr>تصميم افتراضي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مع تحياتي</vt:lpstr>
    </vt:vector>
  </TitlesOfParts>
  <Company>مغربي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>أبو زيد</dc:creator>
  <cp:lastModifiedBy>USER</cp:lastModifiedBy>
  <cp:revision>143</cp:revision>
  <dcterms:created xsi:type="dcterms:W3CDTF">2001-07-21T22:10:33Z</dcterms:created>
  <dcterms:modified xsi:type="dcterms:W3CDTF">2024-06-30T15:16:54Z</dcterms:modified>
</cp:coreProperties>
</file>